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.mathworks.com/help/images/ref/adaptthresh.html#outputarg_T" TargetMode="External"/><Relationship Id="rId3" Type="http://schemas.openxmlformats.org/officeDocument/2006/relationships/hyperlink" Target="https://in.mathworks.com/help/images/ref/adaptthresh.html#inputarg_I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rgbClr val="004B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T</a:t>
            </a:r>
            <a:r>
              <a:rPr lang="en" sz="1000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adaptthresh(</a:t>
            </a:r>
            <a:r>
              <a:rPr lang="en" sz="1000" u="sng">
                <a:solidFill>
                  <a:srgbClr val="004B8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I</a:t>
            </a:r>
            <a:r>
              <a:rPr lang="en" sz="1000">
                <a:solidFill>
                  <a:srgbClr val="40404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404040"/>
                </a:solidFill>
                <a:highlight>
                  <a:srgbClr val="FFFFFF"/>
                </a:highlight>
              </a:rPr>
              <a:t> chooses the threshold based on the local mean intensity (first-order statistics) in the neighborhood of each pixel.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will always form a ellipse of a&gt;b and perfectly on the x and y axis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5661166"/>
            <a:ext cx="897600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4406166"/>
            <a:ext cx="82221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477066"/>
            <a:ext cx="2808000" cy="1271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705955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5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Roadside Parking Solution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Harshada Kumbhare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Umesh Sharnagat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60950" y="44471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on image 3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750" y="2986300"/>
            <a:ext cx="4883924" cy="268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824" y="2425611"/>
            <a:ext cx="3350024" cy="20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774" y="4780591"/>
            <a:ext cx="28098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840375" y="2596125"/>
            <a:ext cx="733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Original image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942600" y="1770775"/>
            <a:ext cx="733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Extracted Components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96850" y="249641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faced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71900" y="2401050"/>
            <a:ext cx="8222100" cy="377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500">
                <a:solidFill>
                  <a:srgbClr val="000000"/>
                </a:solidFill>
              </a:rPr>
              <a:t>Hough Transform</a:t>
            </a:r>
          </a:p>
          <a:p>
            <a:pPr indent="-38735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2500">
                <a:solidFill>
                  <a:srgbClr val="000000"/>
                </a:solidFill>
              </a:rPr>
              <a:t>It detects false ellipse in the background</a:t>
            </a:r>
          </a:p>
          <a:p>
            <a:pPr indent="-38735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" sz="2500">
                <a:solidFill>
                  <a:srgbClr val="000000"/>
                </a:solidFill>
              </a:rPr>
              <a:t>It detects same ellipse more than once.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500">
                <a:solidFill>
                  <a:srgbClr val="000000"/>
                </a:solidFill>
              </a:rPr>
              <a:t>Only parking slots completely present in the image can be detected.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71900" y="390175"/>
            <a:ext cx="8222100" cy="100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for previous slide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6250"/>
            <a:ext cx="5255300" cy="35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000" y="2836249"/>
            <a:ext cx="4567000" cy="35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Another approach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➔"/>
            </a:pPr>
            <a:r>
              <a:rPr lang="en">
                <a:solidFill>
                  <a:srgbClr val="000000"/>
                </a:solidFill>
              </a:rPr>
              <a:t>Detect empty parking slots with  rectangular boundaries.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➔"/>
            </a:pPr>
            <a:r>
              <a:rPr lang="en">
                <a:solidFill>
                  <a:srgbClr val="000000"/>
                </a:solidFill>
              </a:rPr>
              <a:t>In this approach, we compared image taken before and </a:t>
            </a:r>
            <a:r>
              <a:rPr lang="en">
                <a:solidFill>
                  <a:srgbClr val="000000"/>
                </a:solidFill>
              </a:rPr>
              <a:t>after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parking</a:t>
            </a:r>
            <a:r>
              <a:rPr lang="en">
                <a:solidFill>
                  <a:srgbClr val="000000"/>
                </a:solidFill>
              </a:rPr>
              <a:t> of cars.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➔"/>
            </a:pPr>
            <a:r>
              <a:rPr lang="en">
                <a:solidFill>
                  <a:srgbClr val="000000"/>
                </a:solidFill>
              </a:rPr>
              <a:t>We tried to find out slots in background image(having no cars),  then we did image subtraction to find out possible position of cars followed by morphological processing to increase accuracy.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"/>
              <a:t>Frame mask generation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371600" y="4572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Background Image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700">
                <a:solidFill>
                  <a:srgbClr val="0B5394"/>
                </a:solidFill>
              </a:rPr>
              <a:t>(without cars)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143000" y="1447800"/>
            <a:ext cx="693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980000"/>
                </a:solidFill>
              </a:rPr>
              <a:t>Morphological processing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0B5394"/>
                </a:solidFill>
              </a:rPr>
              <a:t>Like s</a:t>
            </a:r>
            <a:r>
              <a:rPr lang="en" sz="1600">
                <a:solidFill>
                  <a:srgbClr val="0B5394"/>
                </a:solidFill>
              </a:rPr>
              <a:t>moothing, </a:t>
            </a:r>
            <a:r>
              <a:rPr lang="en" sz="1600">
                <a:solidFill>
                  <a:srgbClr val="0B5394"/>
                </a:solidFill>
              </a:rPr>
              <a:t>Increasing quality of slot borders etc.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762000" y="2590800"/>
            <a:ext cx="7620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0B5394"/>
                </a:solidFill>
              </a:rPr>
              <a:t>Finding out slots of specific area and </a:t>
            </a:r>
            <a:r>
              <a:rPr lang="en" sz="1800">
                <a:solidFill>
                  <a:srgbClr val="0B5394"/>
                </a:solidFill>
              </a:rPr>
              <a:t>binarize</a:t>
            </a:r>
            <a:r>
              <a:rPr lang="en" sz="1800">
                <a:solidFill>
                  <a:srgbClr val="0B5394"/>
                </a:solidFill>
              </a:rPr>
              <a:t> it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143000" y="3352800"/>
            <a:ext cx="6553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100">
                <a:solidFill>
                  <a:srgbClr val="980000"/>
                </a:solidFill>
              </a:rPr>
              <a:t>Image frame containing only slots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900">
                <a:solidFill>
                  <a:srgbClr val="0B5394"/>
                </a:solidFill>
              </a:rPr>
              <a:t>Frame/ basis/mask for further processing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743200" y="48006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Extracted slot image frame</a:t>
            </a:r>
          </a:p>
        </p:txBody>
      </p:sp>
      <p:sp>
        <p:nvSpPr>
          <p:cNvPr id="170" name="Shape 170"/>
          <p:cNvSpPr/>
          <p:nvPr/>
        </p:nvSpPr>
        <p:spPr>
          <a:xfrm>
            <a:off x="4343400" y="1219200"/>
            <a:ext cx="3810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343400" y="2209800"/>
            <a:ext cx="3810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4343400" y="3124200"/>
            <a:ext cx="3810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4267200" y="4267200"/>
            <a:ext cx="3810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743200" y="4800600"/>
            <a:ext cx="3733800" cy="53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819400" y="519517"/>
            <a:ext cx="3429000" cy="6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1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100" y="0"/>
            <a:ext cx="5063881" cy="3556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2.png"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875" y="18450"/>
            <a:ext cx="4917525" cy="355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3.png"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575" y="3333500"/>
            <a:ext cx="4723300" cy="35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5025500" y="4067600"/>
            <a:ext cx="36789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980000"/>
                </a:solidFill>
              </a:rPr>
              <a:t>      </a:t>
            </a:r>
            <a:r>
              <a:rPr lang="en" sz="2100">
                <a:solidFill>
                  <a:srgbClr val="980000"/>
                </a:solidFill>
              </a:rPr>
              <a:t>Preprocessing</a:t>
            </a:r>
          </a:p>
          <a:p>
            <a:pPr indent="-336550" lvl="0" marL="457200" rtl="0">
              <a:spcBef>
                <a:spcPts val="0"/>
              </a:spcBef>
              <a:buClr>
                <a:srgbClr val="0B5394"/>
              </a:buClr>
              <a:buSzPct val="100000"/>
              <a:buChar char="➢"/>
            </a:pPr>
            <a:r>
              <a:rPr lang="en" sz="1700">
                <a:solidFill>
                  <a:srgbClr val="0B5394"/>
                </a:solidFill>
              </a:rPr>
              <a:t>Dilation two times</a:t>
            </a:r>
          </a:p>
          <a:p>
            <a:pPr indent="-336550" lvl="0" marL="457200" rtl="0">
              <a:spcBef>
                <a:spcPts val="0"/>
              </a:spcBef>
              <a:buClr>
                <a:srgbClr val="0B5394"/>
              </a:buClr>
              <a:buSzPct val="100000"/>
              <a:buChar char="➢"/>
            </a:pPr>
            <a:r>
              <a:rPr lang="en" sz="1700">
                <a:solidFill>
                  <a:srgbClr val="0B5394"/>
                </a:solidFill>
              </a:rPr>
              <a:t>Binary image with threshold of 0.95.</a:t>
            </a:r>
          </a:p>
          <a:p>
            <a:pPr indent="-336550" lvl="0" marL="457200">
              <a:spcBef>
                <a:spcPts val="0"/>
              </a:spcBef>
              <a:buClr>
                <a:srgbClr val="0B5394"/>
              </a:buClr>
              <a:buSzPct val="100000"/>
              <a:buChar char="➢"/>
            </a:pPr>
            <a:r>
              <a:rPr lang="en" sz="1700">
                <a:solidFill>
                  <a:srgbClr val="0B5394"/>
                </a:solidFill>
              </a:rPr>
              <a:t>Complement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4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5675"/>
            <a:ext cx="4858899" cy="35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914525" y="2990475"/>
            <a:ext cx="42294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cc = bwconncomp(bImage);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numPixels=cellfun(@numel,cc.PixelIdxList);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m2=size(numPixels,2)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for idx=1:m2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	if numPixels(idx)&gt;1200 &amp;&amp;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     			numPixels(idx)&lt;3000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 		bImage(cc.PixelIdxList{idx})=1;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	else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    		bImage(cc.PixelIdxList{idx})=0;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	end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80000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80000"/>
              </a:solidFill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Parking slot extraction using connected component area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276100" y="4694450"/>
            <a:ext cx="4700100" cy="76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277650" y="596950"/>
            <a:ext cx="8382000" cy="169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/>
              <a:t>Algorithm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982400" y="663600"/>
            <a:ext cx="329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980000"/>
                </a:solidFill>
              </a:rPr>
              <a:t>Instant image * slot frame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351C75"/>
                </a:solidFill>
              </a:rPr>
              <a:t>(with some cars parked)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078950" y="2596050"/>
            <a:ext cx="709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>
                <a:solidFill>
                  <a:srgbClr val="980000"/>
                </a:solidFill>
              </a:rPr>
              <a:t>Morphological processing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0B5394"/>
                </a:solidFill>
              </a:rPr>
              <a:t>Like gradient, dilation, etc. to enhance cars that are found in image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28625" y="665100"/>
            <a:ext cx="3902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980000"/>
                </a:solidFill>
              </a:rPr>
              <a:t>Background image .* slot frame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567200" y="637850"/>
            <a:ext cx="415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-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078950" y="1535825"/>
            <a:ext cx="6902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100">
                <a:solidFill>
                  <a:srgbClr val="980000"/>
                </a:solidFill>
              </a:rPr>
              <a:t>= Difference Image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271050" y="3842850"/>
            <a:ext cx="69024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complement</a:t>
            </a:r>
            <a:r>
              <a:rPr lang="en" sz="1800">
                <a:solidFill>
                  <a:srgbClr val="980000"/>
                </a:solidFill>
              </a:rPr>
              <a:t> image to show free slots instead of occupied slots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623050" y="4855650"/>
            <a:ext cx="427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980000"/>
                </a:solidFill>
              </a:rPr>
              <a:t>Final output with count of free slots</a:t>
            </a:r>
          </a:p>
        </p:txBody>
      </p:sp>
      <p:sp>
        <p:nvSpPr>
          <p:cNvPr id="205" name="Shape 205"/>
          <p:cNvSpPr/>
          <p:nvPr/>
        </p:nvSpPr>
        <p:spPr>
          <a:xfrm>
            <a:off x="4164775" y="2408475"/>
            <a:ext cx="305400" cy="23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164775" y="3441550"/>
            <a:ext cx="305400" cy="23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164775" y="4297350"/>
            <a:ext cx="305400" cy="23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5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850" y="41050"/>
            <a:ext cx="5419374" cy="377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6.png"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150" y="41050"/>
            <a:ext cx="5419375" cy="3790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7.png"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4075" y="3484225"/>
            <a:ext cx="4965125" cy="35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5236737" y="4595125"/>
            <a:ext cx="35262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DIfference Image obtained after subtracting two images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/>
              <a:t>Difference Image</a:t>
            </a:r>
          </a:p>
        </p:txBody>
      </p:sp>
      <p:pic>
        <p:nvPicPr>
          <p:cNvPr descr="fig7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75" y="0"/>
            <a:ext cx="8531100" cy="61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 of project	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➢"/>
            </a:pPr>
            <a:r>
              <a:rPr lang="en" sz="2500">
                <a:solidFill>
                  <a:srgbClr val="333333"/>
                </a:solidFill>
                <a:highlight>
                  <a:srgbClr val="FFFFFF"/>
                </a:highlight>
              </a:rPr>
              <a:t>Counting the number of parked cars.</a:t>
            </a:r>
          </a:p>
          <a:p>
            <a:pPr indent="-387350" lvl="0" marL="457200" rtl="0">
              <a:spcBef>
                <a:spcPts val="0"/>
              </a:spcBef>
              <a:buClr>
                <a:srgbClr val="333333"/>
              </a:buClr>
              <a:buSzPct val="100000"/>
              <a:buChar char="➢"/>
            </a:pPr>
            <a:r>
              <a:rPr lang="en" sz="2500">
                <a:solidFill>
                  <a:srgbClr val="333333"/>
                </a:solidFill>
                <a:highlight>
                  <a:srgbClr val="FFFFFF"/>
                </a:highlight>
              </a:rPr>
              <a:t>Identifying the available location for car parking.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/>
              <a:t>Difference Image enhanced by adding its gradient 50 times.</a:t>
            </a:r>
          </a:p>
        </p:txBody>
      </p:sp>
      <p:pic>
        <p:nvPicPr>
          <p:cNvPr descr="fig8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8" y="0"/>
            <a:ext cx="9005555" cy="62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/>
              <a:t>Dilate detected cars twice to fill holes and then complement</a:t>
            </a:r>
          </a:p>
        </p:txBody>
      </p:sp>
      <p:pic>
        <p:nvPicPr>
          <p:cNvPr descr="fig9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621400" cy="61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/>
              <a:t>Multiply above image by slot image to extract ROI</a:t>
            </a:r>
          </a:p>
        </p:txBody>
      </p:sp>
      <p:pic>
        <p:nvPicPr>
          <p:cNvPr descr="fig10.pn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0"/>
            <a:ext cx="8381999" cy="628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100"/>
              <a:t>Final Output</a:t>
            </a:r>
          </a:p>
        </p:txBody>
      </p:sp>
      <p:pic>
        <p:nvPicPr>
          <p:cNvPr descr="fig11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5" y="0"/>
            <a:ext cx="8743192" cy="62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160425" y="1015566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algn="ctr">
              <a:spcBef>
                <a:spcPts val="0"/>
              </a:spcBef>
              <a:buNone/>
            </a:pPr>
            <a:r>
              <a:rPr lang="en" sz="250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Assumptions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➢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circle of white colour is drawn at all parking slots. 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➢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system detects empty slots through images at any angle unless the circle becomes a line.</a:t>
            </a:r>
          </a:p>
          <a:p>
            <a:pPr indent="-38735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➢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camera can be easily moved to detect different car parking lots.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Preprocessing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71900" y="2558766"/>
            <a:ext cx="41043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400">
                <a:solidFill>
                  <a:srgbClr val="000000"/>
                </a:solidFill>
              </a:rPr>
              <a:t>Conversion of colour to Grayscale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400">
                <a:solidFill>
                  <a:srgbClr val="000000"/>
                </a:solidFill>
              </a:rPr>
              <a:t>Adaptive thresholding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400">
                <a:solidFill>
                  <a:srgbClr val="000000"/>
                </a:solidFill>
              </a:rPr>
              <a:t>Opening Operation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784475" y="2558766"/>
            <a:ext cx="4104300" cy="361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 = adaptthresh(I, 0.4);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BW = imbinarize(I,T);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 = strel('square’,3);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= imopen(I,se);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Case  1 : Top view 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500">
                <a:solidFill>
                  <a:srgbClr val="000000"/>
                </a:solidFill>
              </a:rPr>
              <a:t>Parameters needed to find circles</a:t>
            </a:r>
          </a:p>
          <a:p>
            <a:pPr indent="-387350" lvl="0" marL="45720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500">
                <a:solidFill>
                  <a:srgbClr val="000000"/>
                </a:solidFill>
              </a:rPr>
              <a:t>Maximum number of expected circles (parking slots) in the image.</a:t>
            </a:r>
          </a:p>
          <a:p>
            <a:pPr indent="-387350" lvl="0" marL="45720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500">
                <a:solidFill>
                  <a:srgbClr val="000000"/>
                </a:solidFill>
              </a:rPr>
              <a:t>Minimum and maximum radius of circles.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70250" y="5162250"/>
            <a:ext cx="73353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Code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[centers, radii] = imfindcircles(ImageName,[lower_cutoff_radius higher_cutoff_radius],'ObjectPolarity','bright','Sensitivity',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sensitivity);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623175" y="295800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on image 1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300" y="4194791"/>
            <a:ext cx="3276600" cy="206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00" y="1556200"/>
            <a:ext cx="3276600" cy="206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525" y="1522600"/>
            <a:ext cx="2937961" cy="185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693375" y="4194800"/>
            <a:ext cx="1865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Original Image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950325" y="4017300"/>
            <a:ext cx="72615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Threshold Image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223900" y="5981575"/>
            <a:ext cx="72615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FInal Result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08850" y="531133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on image 2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650" y="2648800"/>
            <a:ext cx="4878350" cy="30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25" y="2932900"/>
            <a:ext cx="3960849" cy="264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06850" y="2262066"/>
            <a:ext cx="2634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Original Image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269575" y="2325266"/>
            <a:ext cx="25719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Threshold Image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60950" y="756400"/>
            <a:ext cx="8222100" cy="82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on Image 2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25" y="2906923"/>
            <a:ext cx="4688550" cy="3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5" y="2906925"/>
            <a:ext cx="4146449" cy="32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693375" y="2370033"/>
            <a:ext cx="3101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Image after Opening Operation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903975" y="2454200"/>
            <a:ext cx="2609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Available parking slots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60950" y="339691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Case 2 : At any angle of camera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71900" y="1740750"/>
            <a:ext cx="8222100" cy="342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Input: </a:t>
            </a:r>
          </a:p>
          <a:p>
            <a:pPr indent="-355600" lvl="0" marL="45720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000">
                <a:solidFill>
                  <a:srgbClr val="000000"/>
                </a:solidFill>
              </a:rPr>
              <a:t>Coordinates of each parking slot.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Processing:</a:t>
            </a:r>
          </a:p>
          <a:p>
            <a:pPr indent="-355600" lvl="0" marL="45720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000">
                <a:solidFill>
                  <a:srgbClr val="000000"/>
                </a:solidFill>
              </a:rPr>
              <a:t>Colour to grayscale, adaptive thresholding, opening operation</a:t>
            </a:r>
          </a:p>
          <a:p>
            <a:pPr indent="-355600" lvl="0" marL="45720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000">
                <a:solidFill>
                  <a:srgbClr val="000000"/>
                </a:solidFill>
              </a:rPr>
              <a:t>Finding connected components 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➢"/>
            </a:pPr>
            <a:r>
              <a:rPr lang="en" sz="2000">
                <a:solidFill>
                  <a:srgbClr val="000000"/>
                </a:solidFill>
              </a:rPr>
              <a:t>Testing whether the connected component is ellipse at given input positions of parking slots using hough transform.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60950" y="5162250"/>
            <a:ext cx="73353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Parameters:</a:t>
            </a:r>
          </a:p>
          <a:p>
            <a:pPr indent="-342900" lvl="0" marL="457200">
              <a:spcBef>
                <a:spcPts val="0"/>
              </a:spcBef>
              <a:buSzPct val="100000"/>
              <a:buChar char="❏"/>
            </a:pPr>
            <a:r>
              <a:rPr lang="en" sz="1800"/>
              <a:t>minMajorAxis and maxMajorAxis</a:t>
            </a:r>
          </a:p>
          <a:p>
            <a:pPr indent="-342900" lvl="0" marL="457200">
              <a:spcBef>
                <a:spcPts val="0"/>
              </a:spcBef>
              <a:buSzPct val="100000"/>
              <a:buChar char="❏"/>
            </a:pPr>
            <a:r>
              <a:rPr lang="en" sz="1800"/>
              <a:t>rotation, rotationSpan</a:t>
            </a:r>
          </a:p>
          <a:p>
            <a:pPr indent="-342900" lvl="0" marL="457200">
              <a:spcBef>
                <a:spcPts val="0"/>
              </a:spcBef>
              <a:buSzPct val="100000"/>
              <a:buChar char="❏"/>
            </a:pPr>
            <a:r>
              <a:rPr lang="en" sz="1800"/>
              <a:t>minAspectRatio</a:t>
            </a:r>
          </a:p>
          <a:p>
            <a:pPr indent="-342900" lvl="0" marL="457200">
              <a:spcBef>
                <a:spcPts val="0"/>
              </a:spcBef>
              <a:buSzPct val="100000"/>
              <a:buChar char="❏"/>
            </a:pPr>
            <a:r>
              <a:rPr lang="en" sz="1800"/>
              <a:t>Randomize and numBest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